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47" r:id="rId1"/>
  </p:sldMasterIdLst>
  <p:notesMasterIdLst>
    <p:notesMasterId r:id="rId13"/>
  </p:notesMasterIdLst>
  <p:sldIdLst>
    <p:sldId id="256" r:id="rId2"/>
    <p:sldId id="257" r:id="rId3"/>
    <p:sldId id="259" r:id="rId4"/>
    <p:sldId id="262" r:id="rId5"/>
    <p:sldId id="265" r:id="rId6"/>
    <p:sldId id="263" r:id="rId7"/>
    <p:sldId id="264" r:id="rId8"/>
    <p:sldId id="266" r:id="rId9"/>
    <p:sldId id="258" r:id="rId10"/>
    <p:sldId id="260" r:id="rId11"/>
    <p:sldId id="26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426"/>
    <p:restoredTop sz="94674"/>
  </p:normalViewPr>
  <p:slideViewPr>
    <p:cSldViewPr snapToGrid="0" snapToObjects="1">
      <p:cViewPr varScale="1">
        <p:scale>
          <a:sx n="124" d="100"/>
          <a:sy n="124" d="100"/>
        </p:scale>
        <p:origin x="58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2.png>
</file>

<file path=ppt/media/image3.png>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DFC736-9F3A-794D-B973-475170FC2288}" type="datetimeFigureOut">
              <a:rPr lang="en-US" smtClean="0"/>
              <a:t>2/7/18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43F2CF2-1E9E-7049-B986-D6C3F31091FA}" type="slidenum">
              <a:rPr lang="en-US" smtClean="0"/>
              <a:t>‹#›</a:t>
            </a:fld>
            <a:endParaRPr lang="en-US"/>
          </a:p>
        </p:txBody>
      </p:sp>
    </p:spTree>
    <p:extLst>
      <p:ext uri="{BB962C8B-B14F-4D97-AF65-F5344CB8AC3E}">
        <p14:creationId xmlns:p14="http://schemas.microsoft.com/office/powerpoint/2010/main" val="76097736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 we actually minimize this error? Well we use optimization</a:t>
            </a:r>
          </a:p>
        </p:txBody>
      </p:sp>
      <p:sp>
        <p:nvSpPr>
          <p:cNvPr id="4" name="Slide Number Placeholder 3"/>
          <p:cNvSpPr>
            <a:spLocks noGrp="1"/>
          </p:cNvSpPr>
          <p:nvPr>
            <p:ph type="sldNum" sz="quarter" idx="10"/>
          </p:nvPr>
        </p:nvSpPr>
        <p:spPr/>
        <p:txBody>
          <a:bodyPr/>
          <a:lstStyle/>
          <a:p>
            <a:fld id="{143F2CF2-1E9E-7049-B986-D6C3F31091FA}" type="slidenum">
              <a:rPr lang="en-US" smtClean="0"/>
              <a:t>2</a:t>
            </a:fld>
            <a:endParaRPr lang="en-US"/>
          </a:p>
        </p:txBody>
      </p:sp>
    </p:spTree>
    <p:extLst>
      <p:ext uri="{BB962C8B-B14F-4D97-AF65-F5344CB8AC3E}">
        <p14:creationId xmlns:p14="http://schemas.microsoft.com/office/powerpoint/2010/main" val="23618374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Neural networks specify an architecture, not a learning algorithm</a:t>
            </a:r>
          </a:p>
          <a:p>
            <a:endParaRPr lang="en-US" dirty="0"/>
          </a:p>
        </p:txBody>
      </p:sp>
      <p:sp>
        <p:nvSpPr>
          <p:cNvPr id="4" name="Slide Number Placeholder 3"/>
          <p:cNvSpPr>
            <a:spLocks noGrp="1"/>
          </p:cNvSpPr>
          <p:nvPr>
            <p:ph type="sldNum" sz="quarter" idx="10"/>
          </p:nvPr>
        </p:nvSpPr>
        <p:spPr/>
        <p:txBody>
          <a:bodyPr/>
          <a:lstStyle/>
          <a:p>
            <a:fld id="{143F2CF2-1E9E-7049-B986-D6C3F31091FA}" type="slidenum">
              <a:rPr lang="en-US" smtClean="0"/>
              <a:t>10</a:t>
            </a:fld>
            <a:endParaRPr lang="en-US"/>
          </a:p>
        </p:txBody>
      </p:sp>
    </p:spTree>
    <p:extLst>
      <p:ext uri="{BB962C8B-B14F-4D97-AF65-F5344CB8AC3E}">
        <p14:creationId xmlns:p14="http://schemas.microsoft.com/office/powerpoint/2010/main" val="1145488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E9C54-0420-FD43-84DD-2CF3909273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04B694C4-5543-C549-A372-C45188472F9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6B7186-1EDD-F84B-A762-C05E8F36BCF3}"/>
              </a:ext>
            </a:extLst>
          </p:cNvPr>
          <p:cNvSpPr>
            <a:spLocks noGrp="1"/>
          </p:cNvSpPr>
          <p:nvPr>
            <p:ph type="dt" sz="half" idx="10"/>
          </p:nvPr>
        </p:nvSpPr>
        <p:spPr/>
        <p:txBody>
          <a:bodyPr/>
          <a:lstStyle/>
          <a:p>
            <a:fld id="{1160EA64-D806-43AC-9DF2-F8C432F32B4C}" type="datetimeFigureOut">
              <a:rPr lang="en-US" smtClean="0"/>
              <a:t>2/7/18</a:t>
            </a:fld>
            <a:endParaRPr lang="en-US" dirty="0"/>
          </a:p>
        </p:txBody>
      </p:sp>
      <p:sp>
        <p:nvSpPr>
          <p:cNvPr id="5" name="Footer Placeholder 4">
            <a:extLst>
              <a:ext uri="{FF2B5EF4-FFF2-40B4-BE49-F238E27FC236}">
                <a16:creationId xmlns:a16="http://schemas.microsoft.com/office/drawing/2014/main" id="{6640FE19-C392-C445-BE20-F1420E677D4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EF94F2-B778-BC4B-96B8-B32992374E88}"/>
              </a:ext>
            </a:extLst>
          </p:cNvPr>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74525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536EB-9C9E-FB40-8876-E4A1BCF024B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08D531-7DE7-F344-96F9-0B68BBC900D7}"/>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1F04176-37FC-9B45-8887-1D547CDFDAD3}"/>
              </a:ext>
            </a:extLst>
          </p:cNvPr>
          <p:cNvSpPr>
            <a:spLocks noGrp="1"/>
          </p:cNvSpPr>
          <p:nvPr>
            <p:ph type="dt" sz="half" idx="10"/>
          </p:nvPr>
        </p:nvSpPr>
        <p:spPr/>
        <p:txBody>
          <a:bodyPr/>
          <a:lstStyle/>
          <a:p>
            <a:fld id="{E9F9C37B-1D36-470B-8223-D6C91242EC14}" type="datetimeFigureOut">
              <a:rPr lang="en-US" smtClean="0"/>
              <a:t>2/7/18</a:t>
            </a:fld>
            <a:endParaRPr lang="en-US" dirty="0"/>
          </a:p>
        </p:txBody>
      </p:sp>
      <p:sp>
        <p:nvSpPr>
          <p:cNvPr id="5" name="Footer Placeholder 4">
            <a:extLst>
              <a:ext uri="{FF2B5EF4-FFF2-40B4-BE49-F238E27FC236}">
                <a16:creationId xmlns:a16="http://schemas.microsoft.com/office/drawing/2014/main" id="{2DF7CAB7-6362-3648-8A10-AE0FFC0535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855435D-9CBB-C144-BEF3-6A760F2BF7CC}"/>
              </a:ext>
            </a:extLst>
          </p:cNvPr>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4107194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5625771-16DF-3E48-B5BA-348E4DC3594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105CF70-5DFA-D04F-8ED9-57601DF95766}"/>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0BEE3B-A8F9-FB43-B73F-C7C5305CA16A}"/>
              </a:ext>
            </a:extLst>
          </p:cNvPr>
          <p:cNvSpPr>
            <a:spLocks noGrp="1"/>
          </p:cNvSpPr>
          <p:nvPr>
            <p:ph type="dt" sz="half" idx="10"/>
          </p:nvPr>
        </p:nvSpPr>
        <p:spPr/>
        <p:txBody>
          <a:bodyPr/>
          <a:lstStyle/>
          <a:p>
            <a:fld id="{67C6F52A-A82B-47A2-A83A-8C4C91F2D59F}" type="datetimeFigureOut">
              <a:rPr lang="en-US" smtClean="0"/>
              <a:t>2/7/18</a:t>
            </a:fld>
            <a:endParaRPr lang="en-US" dirty="0"/>
          </a:p>
        </p:txBody>
      </p:sp>
      <p:sp>
        <p:nvSpPr>
          <p:cNvPr id="5" name="Footer Placeholder 4">
            <a:extLst>
              <a:ext uri="{FF2B5EF4-FFF2-40B4-BE49-F238E27FC236}">
                <a16:creationId xmlns:a16="http://schemas.microsoft.com/office/drawing/2014/main" id="{C8890437-DB6D-2442-95AA-090D5A91E62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6716B0FA-6B8D-6243-8B9E-C040C4409AAD}"/>
              </a:ext>
            </a:extLst>
          </p:cNvPr>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2399506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01EB48-4FAE-3944-999C-5EDC467B5E2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F923AA1-9578-054A-A409-B64E1E16251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774760-2FE0-A64B-9EF0-534C6B30BC32}"/>
              </a:ext>
            </a:extLst>
          </p:cNvPr>
          <p:cNvSpPr>
            <a:spLocks noGrp="1"/>
          </p:cNvSpPr>
          <p:nvPr>
            <p:ph type="dt" sz="half" idx="10"/>
          </p:nvPr>
        </p:nvSpPr>
        <p:spPr/>
        <p:txBody>
          <a:bodyPr/>
          <a:lstStyle/>
          <a:p>
            <a:fld id="{F070A7B3-6521-4DCA-87E5-044747A908C1}" type="datetimeFigureOut">
              <a:rPr lang="en-US" smtClean="0"/>
              <a:t>2/7/18</a:t>
            </a:fld>
            <a:endParaRPr lang="en-US" dirty="0"/>
          </a:p>
        </p:txBody>
      </p:sp>
      <p:sp>
        <p:nvSpPr>
          <p:cNvPr id="5" name="Footer Placeholder 4">
            <a:extLst>
              <a:ext uri="{FF2B5EF4-FFF2-40B4-BE49-F238E27FC236}">
                <a16:creationId xmlns:a16="http://schemas.microsoft.com/office/drawing/2014/main" id="{7C8D9E11-0340-B040-B44F-E496D021E87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D533066-A023-1E49-A3EC-839C5CE7BE87}"/>
              </a:ext>
            </a:extLst>
          </p:cNvPr>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963800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F503B-2DD2-CD4F-8114-0DF7CF1C5F6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6A9A4B0-84E8-E441-80C8-24E6F5E2E3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2A75C07E-38A3-AF48-997C-4499902C029B}"/>
              </a:ext>
            </a:extLst>
          </p:cNvPr>
          <p:cNvSpPr>
            <a:spLocks noGrp="1"/>
          </p:cNvSpPr>
          <p:nvPr>
            <p:ph type="dt" sz="half" idx="10"/>
          </p:nvPr>
        </p:nvSpPr>
        <p:spPr/>
        <p:txBody>
          <a:bodyPr/>
          <a:lstStyle/>
          <a:p>
            <a:fld id="{1160EA64-D806-43AC-9DF2-F8C432F32B4C}" type="datetimeFigureOut">
              <a:rPr lang="en-US" smtClean="0"/>
              <a:t>2/7/18</a:t>
            </a:fld>
            <a:endParaRPr lang="en-US" dirty="0"/>
          </a:p>
        </p:txBody>
      </p:sp>
      <p:sp>
        <p:nvSpPr>
          <p:cNvPr id="5" name="Footer Placeholder 4">
            <a:extLst>
              <a:ext uri="{FF2B5EF4-FFF2-40B4-BE49-F238E27FC236}">
                <a16:creationId xmlns:a16="http://schemas.microsoft.com/office/drawing/2014/main" id="{7109D4E7-DE10-674F-A1B6-B28A412ACD6C}"/>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88F6E2C-DC26-0C41-8CF9-7B4DE049B2D7}"/>
              </a:ext>
            </a:extLst>
          </p:cNvPr>
          <p:cNvSpPr>
            <a:spLocks noGrp="1"/>
          </p:cNvSpPr>
          <p:nvPr>
            <p:ph type="sldNum" sz="quarter" idx="12"/>
          </p:nvPr>
        </p:nvSpPr>
        <p:spPr/>
        <p:txBody>
          <a:body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1409396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90A47-2B77-CE40-AFDC-EF0D29BA6B0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0AFC7F-25AF-2446-A8EF-201223AFFBDA}"/>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8152986-A777-AB4E-BD01-A0D009F30AC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60BA56C-ABE4-FA4B-BD39-642823601E30}"/>
              </a:ext>
            </a:extLst>
          </p:cNvPr>
          <p:cNvSpPr>
            <a:spLocks noGrp="1"/>
          </p:cNvSpPr>
          <p:nvPr>
            <p:ph type="dt" sz="half" idx="10"/>
          </p:nvPr>
        </p:nvSpPr>
        <p:spPr/>
        <p:txBody>
          <a:bodyPr/>
          <a:lstStyle/>
          <a:p>
            <a:fld id="{AB134690-1557-4C89-A502-4959FE7FAD70}" type="datetimeFigureOut">
              <a:rPr lang="en-US" smtClean="0"/>
              <a:t>2/7/18</a:t>
            </a:fld>
            <a:endParaRPr lang="en-US" dirty="0"/>
          </a:p>
        </p:txBody>
      </p:sp>
      <p:sp>
        <p:nvSpPr>
          <p:cNvPr id="6" name="Footer Placeholder 5">
            <a:extLst>
              <a:ext uri="{FF2B5EF4-FFF2-40B4-BE49-F238E27FC236}">
                <a16:creationId xmlns:a16="http://schemas.microsoft.com/office/drawing/2014/main" id="{6268C0FB-92B2-3241-9645-3A09D214B63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5827451-F609-5D45-A2E3-CA2C7A903DB4}"/>
              </a:ext>
            </a:extLst>
          </p:cNvPr>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928856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1B3F43-B771-BE4C-B299-FC6FE0DEBEC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DB25360-A938-3A40-84EC-20A7E1A688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7677E35-2206-1840-BDE6-BAE97956C75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ABDB8E9-282C-064F-B9DA-0A67F2B9850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1B8D39-226C-4C4F-8087-41059938F60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DED7A18-99B7-0443-A69B-747E57D8A195}"/>
              </a:ext>
            </a:extLst>
          </p:cNvPr>
          <p:cNvSpPr>
            <a:spLocks noGrp="1"/>
          </p:cNvSpPr>
          <p:nvPr>
            <p:ph type="dt" sz="half" idx="10"/>
          </p:nvPr>
        </p:nvSpPr>
        <p:spPr/>
        <p:txBody>
          <a:bodyPr/>
          <a:lstStyle/>
          <a:p>
            <a:fld id="{4F7D4976-E339-4826-83B7-FBD03F55ECF8}" type="datetimeFigureOut">
              <a:rPr lang="en-US" smtClean="0"/>
              <a:t>2/7/18</a:t>
            </a:fld>
            <a:endParaRPr lang="en-US" dirty="0"/>
          </a:p>
        </p:txBody>
      </p:sp>
      <p:sp>
        <p:nvSpPr>
          <p:cNvPr id="8" name="Footer Placeholder 7">
            <a:extLst>
              <a:ext uri="{FF2B5EF4-FFF2-40B4-BE49-F238E27FC236}">
                <a16:creationId xmlns:a16="http://schemas.microsoft.com/office/drawing/2014/main" id="{2FF1E9B5-3674-BE44-AF4A-90F165445707}"/>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AAD46519-0C28-1D42-AA04-2AEEA9A4DBF4}"/>
              </a:ext>
            </a:extLst>
          </p:cNvPr>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1317113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5797E2-A634-7341-AFD4-BF5C972FEE2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ED8C0A3-747A-6548-BCED-A44FCC87D81F}"/>
              </a:ext>
            </a:extLst>
          </p:cNvPr>
          <p:cNvSpPr>
            <a:spLocks noGrp="1"/>
          </p:cNvSpPr>
          <p:nvPr>
            <p:ph type="dt" sz="half" idx="10"/>
          </p:nvPr>
        </p:nvSpPr>
        <p:spPr/>
        <p:txBody>
          <a:bodyPr/>
          <a:lstStyle/>
          <a:p>
            <a:fld id="{E1037C31-9E7A-4F99-8774-A0E530DE1A42}" type="datetimeFigureOut">
              <a:rPr lang="en-US" smtClean="0"/>
              <a:t>2/7/18</a:t>
            </a:fld>
            <a:endParaRPr lang="en-US" dirty="0"/>
          </a:p>
        </p:txBody>
      </p:sp>
      <p:sp>
        <p:nvSpPr>
          <p:cNvPr id="4" name="Footer Placeholder 3">
            <a:extLst>
              <a:ext uri="{FF2B5EF4-FFF2-40B4-BE49-F238E27FC236}">
                <a16:creationId xmlns:a16="http://schemas.microsoft.com/office/drawing/2014/main" id="{3E7FAF2B-C7B8-B44E-A61B-011551E9AFF3}"/>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0B4A3CF2-4A37-5545-84FD-D91D176EB586}"/>
              </a:ext>
            </a:extLst>
          </p:cNvPr>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37038940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C9215EC-8C26-F84E-B98A-03599A505DC2}"/>
              </a:ext>
            </a:extLst>
          </p:cNvPr>
          <p:cNvSpPr>
            <a:spLocks noGrp="1"/>
          </p:cNvSpPr>
          <p:nvPr>
            <p:ph type="dt" sz="half" idx="10"/>
          </p:nvPr>
        </p:nvSpPr>
        <p:spPr/>
        <p:txBody>
          <a:bodyPr/>
          <a:lstStyle/>
          <a:p>
            <a:fld id="{C278504F-A551-4DE0-9316-4DCD1D8CC752}" type="datetimeFigureOut">
              <a:rPr lang="en-US" smtClean="0"/>
              <a:t>2/7/18</a:t>
            </a:fld>
            <a:endParaRPr lang="en-US" dirty="0"/>
          </a:p>
        </p:txBody>
      </p:sp>
      <p:sp>
        <p:nvSpPr>
          <p:cNvPr id="3" name="Footer Placeholder 2">
            <a:extLst>
              <a:ext uri="{FF2B5EF4-FFF2-40B4-BE49-F238E27FC236}">
                <a16:creationId xmlns:a16="http://schemas.microsoft.com/office/drawing/2014/main" id="{721FF36E-9AA9-2B4B-9C41-A76BD2FC786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4BA8AFD6-0C92-1D4B-8772-810E37F5AF02}"/>
              </a:ext>
            </a:extLst>
          </p:cNvPr>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8729256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F8E7F7-1134-0142-8CDE-003A980B915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C72ED7C-9863-1D4D-9EFF-68C14239AED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5E01852-1259-9F42-82EC-7A95E68DC6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B0E2D16-A1C6-0B46-A5CE-331813E3C7C3}"/>
              </a:ext>
            </a:extLst>
          </p:cNvPr>
          <p:cNvSpPr>
            <a:spLocks noGrp="1"/>
          </p:cNvSpPr>
          <p:nvPr>
            <p:ph type="dt" sz="half" idx="10"/>
          </p:nvPr>
        </p:nvSpPr>
        <p:spPr/>
        <p:txBody>
          <a:bodyPr/>
          <a:lstStyle/>
          <a:p>
            <a:fld id="{D1BE4249-C0D0-4B06-8692-E8BB871AF643}" type="datetimeFigureOut">
              <a:rPr lang="en-US" smtClean="0"/>
              <a:t>2/7/18</a:t>
            </a:fld>
            <a:endParaRPr lang="en-US" dirty="0"/>
          </a:p>
        </p:txBody>
      </p:sp>
      <p:sp>
        <p:nvSpPr>
          <p:cNvPr id="6" name="Footer Placeholder 5">
            <a:extLst>
              <a:ext uri="{FF2B5EF4-FFF2-40B4-BE49-F238E27FC236}">
                <a16:creationId xmlns:a16="http://schemas.microsoft.com/office/drawing/2014/main" id="{10B8E5B7-4ABC-C141-995A-C74503AB5726}"/>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EFFB713-E35E-334D-AF02-9FD78CDFE144}"/>
              </a:ext>
            </a:extLst>
          </p:cNvPr>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5560683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4E924-5A7B-A944-8668-A250DD8E12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E09C061-D0CD-C64D-8139-7808B192DEA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F596BA5-07CE-1448-9F14-B8EA00B3615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1EC8D10-22F0-6849-BB62-35BA9440DEF3}"/>
              </a:ext>
            </a:extLst>
          </p:cNvPr>
          <p:cNvSpPr>
            <a:spLocks noGrp="1"/>
          </p:cNvSpPr>
          <p:nvPr>
            <p:ph type="dt" sz="half" idx="10"/>
          </p:nvPr>
        </p:nvSpPr>
        <p:spPr/>
        <p:txBody>
          <a:bodyPr/>
          <a:lstStyle/>
          <a:p>
            <a:fld id="{042B0DB6-F5C7-45FB-8CF3-31B45F9C2DAC}" type="datetimeFigureOut">
              <a:rPr lang="en-US" smtClean="0"/>
              <a:t>2/7/18</a:t>
            </a:fld>
            <a:endParaRPr lang="en-US" dirty="0"/>
          </a:p>
        </p:txBody>
      </p:sp>
      <p:sp>
        <p:nvSpPr>
          <p:cNvPr id="6" name="Footer Placeholder 5">
            <a:extLst>
              <a:ext uri="{FF2B5EF4-FFF2-40B4-BE49-F238E27FC236}">
                <a16:creationId xmlns:a16="http://schemas.microsoft.com/office/drawing/2014/main" id="{E618172A-833B-AE4A-A46D-DE30540538B8}"/>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1FD69EB1-D428-A140-94F0-0AA842CEF216}"/>
              </a:ext>
            </a:extLst>
          </p:cNvPr>
          <p:cNvSpPr>
            <a:spLocks noGrp="1"/>
          </p:cNvSpPr>
          <p:nvPr>
            <p:ph type="sldNum" sz="quarter" idx="12"/>
          </p:nvPr>
        </p:nvSpPr>
        <p:spPr/>
        <p:txBody>
          <a:bodyPr/>
          <a:lstStyle/>
          <a:p>
            <a:fld id="{8A7A6979-0714-4377-B894-6BE4C2D6E202}" type="slidenum">
              <a:rPr lang="en-US" smtClean="0"/>
              <a:t>‹#›</a:t>
            </a:fld>
            <a:endParaRPr lang="en-US" dirty="0"/>
          </a:p>
        </p:txBody>
      </p:sp>
    </p:spTree>
    <p:extLst>
      <p:ext uri="{BB962C8B-B14F-4D97-AF65-F5344CB8AC3E}">
        <p14:creationId xmlns:p14="http://schemas.microsoft.com/office/powerpoint/2010/main" val="19025952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31F31FC-D32A-444C-A129-D708A174FD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489AA25-D989-A143-9B4B-5B0968DFB68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0453F8-663F-C54E-B548-2511695F7F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60EA64-D806-43AC-9DF2-F8C432F32B4C}" type="datetimeFigureOut">
              <a:rPr lang="en-US" smtClean="0"/>
              <a:t>2/7/18</a:t>
            </a:fld>
            <a:endParaRPr lang="en-US" dirty="0"/>
          </a:p>
        </p:txBody>
      </p:sp>
      <p:sp>
        <p:nvSpPr>
          <p:cNvPr id="5" name="Footer Placeholder 4">
            <a:extLst>
              <a:ext uri="{FF2B5EF4-FFF2-40B4-BE49-F238E27FC236}">
                <a16:creationId xmlns:a16="http://schemas.microsoft.com/office/drawing/2014/main" id="{31E278FF-4D26-A247-9EC0-56498D7930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C354B48-8458-5F49-A200-1921E66AB7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7A6979-0714-4377-B894-6BE4C2D6E202}" type="slidenum">
              <a:rPr lang="en-US" smtClean="0"/>
              <a:pPr/>
              <a:t>‹#›</a:t>
            </a:fld>
            <a:endParaRPr lang="en-US" dirty="0"/>
          </a:p>
        </p:txBody>
      </p:sp>
    </p:spTree>
    <p:extLst>
      <p:ext uri="{BB962C8B-B14F-4D97-AF65-F5344CB8AC3E}">
        <p14:creationId xmlns:p14="http://schemas.microsoft.com/office/powerpoint/2010/main" val="355762830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kaggle.com/keegil/keras-u-net-starter-lb-0-277"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blog.qure.ai/notes/semantic-segmentation-deep-learning-review"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course.fast.ai/" TargetMode="External"/><Relationship Id="rId2" Type="http://schemas.openxmlformats.org/officeDocument/2006/relationships/hyperlink" Target="http://ufldl.stanford.edu/tutorial/" TargetMode="External"/><Relationship Id="rId1" Type="http://schemas.openxmlformats.org/officeDocument/2006/relationships/slideLayout" Target="../slideLayouts/slideLayout2.xml"/><Relationship Id="rId5" Type="http://schemas.openxmlformats.org/officeDocument/2006/relationships/hyperlink" Target="http://cs231n.github.io/" TargetMode="External"/><Relationship Id="rId4" Type="http://schemas.openxmlformats.org/officeDocument/2006/relationships/hyperlink" Target="http://neuralnetworksanddeeplearning.com/"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hyperlink" Target="https://www.kaggle.com/stkbailey/teaching-notebook-for-total-imaging-newbies"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hyperlink" Target="http://setosa.io/ev/image-kernel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hyperlink" Target="http://scs.ryerson.ca/~aharley/vis/conv/"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github.com/keras-team/keras/blob/master/keras/applications/vgg16.py"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developers.google.com/machine-learning/glossary/" TargetMode="External"/><Relationship Id="rId2" Type="http://schemas.openxmlformats.org/officeDocument/2006/relationships/hyperlink" Target="https://deeplearning4j.org/glossary"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AF1E2-1D52-AE44-B4F2-A281E0B3CF2E}"/>
              </a:ext>
            </a:extLst>
          </p:cNvPr>
          <p:cNvSpPr>
            <a:spLocks noGrp="1"/>
          </p:cNvSpPr>
          <p:nvPr>
            <p:ph type="ctrTitle"/>
          </p:nvPr>
        </p:nvSpPr>
        <p:spPr>
          <a:xfrm>
            <a:off x="1437502" y="-570512"/>
            <a:ext cx="9144000" cy="2387600"/>
          </a:xfrm>
        </p:spPr>
        <p:txBody>
          <a:bodyPr/>
          <a:lstStyle/>
          <a:p>
            <a:r>
              <a:rPr lang="en-US" dirty="0"/>
              <a:t>Intro to Deep Learning</a:t>
            </a:r>
          </a:p>
        </p:txBody>
      </p:sp>
      <p:sp>
        <p:nvSpPr>
          <p:cNvPr id="3" name="Subtitle 2">
            <a:extLst>
              <a:ext uri="{FF2B5EF4-FFF2-40B4-BE49-F238E27FC236}">
                <a16:creationId xmlns:a16="http://schemas.microsoft.com/office/drawing/2014/main" id="{B1035458-C2C1-0A47-AFF7-D35CB8F0C96E}"/>
              </a:ext>
            </a:extLst>
          </p:cNvPr>
          <p:cNvSpPr>
            <a:spLocks noGrp="1"/>
          </p:cNvSpPr>
          <p:nvPr>
            <p:ph type="subTitle" idx="1"/>
          </p:nvPr>
        </p:nvSpPr>
        <p:spPr>
          <a:xfrm>
            <a:off x="1437502" y="5857146"/>
            <a:ext cx="9144000" cy="1655762"/>
          </a:xfrm>
        </p:spPr>
        <p:txBody>
          <a:bodyPr/>
          <a:lstStyle/>
          <a:p>
            <a:r>
              <a:rPr lang="en-US" dirty="0"/>
              <a:t>Victor Amaral</a:t>
            </a:r>
          </a:p>
        </p:txBody>
      </p:sp>
      <p:pic>
        <p:nvPicPr>
          <p:cNvPr id="4" name="Picture 3">
            <a:extLst>
              <a:ext uri="{FF2B5EF4-FFF2-40B4-BE49-F238E27FC236}">
                <a16:creationId xmlns:a16="http://schemas.microsoft.com/office/drawing/2014/main" id="{38F60882-0B2F-8D4D-9917-3885A10F7B64}"/>
              </a:ext>
            </a:extLst>
          </p:cNvPr>
          <p:cNvPicPr>
            <a:picLocks noChangeAspect="1"/>
          </p:cNvPicPr>
          <p:nvPr/>
        </p:nvPicPr>
        <p:blipFill>
          <a:blip r:embed="rId2"/>
          <a:stretch>
            <a:fillRect/>
          </a:stretch>
        </p:blipFill>
        <p:spPr>
          <a:xfrm>
            <a:off x="2730928" y="2051865"/>
            <a:ext cx="6557148" cy="3220473"/>
          </a:xfrm>
          <a:prstGeom prst="rect">
            <a:avLst/>
          </a:prstGeom>
        </p:spPr>
      </p:pic>
    </p:spTree>
    <p:extLst>
      <p:ext uri="{BB962C8B-B14F-4D97-AF65-F5344CB8AC3E}">
        <p14:creationId xmlns:p14="http://schemas.microsoft.com/office/powerpoint/2010/main" val="655454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9D4CF-E3C5-8A49-BA45-581AAB0C05B8}"/>
              </a:ext>
            </a:extLst>
          </p:cNvPr>
          <p:cNvSpPr>
            <a:spLocks noGrp="1"/>
          </p:cNvSpPr>
          <p:nvPr>
            <p:ph type="title"/>
          </p:nvPr>
        </p:nvSpPr>
        <p:spPr/>
        <p:txBody>
          <a:bodyPr/>
          <a:lstStyle/>
          <a:p>
            <a:r>
              <a:rPr lang="en-US" dirty="0"/>
              <a:t>Future things to consider</a:t>
            </a:r>
          </a:p>
        </p:txBody>
      </p:sp>
      <p:sp>
        <p:nvSpPr>
          <p:cNvPr id="3" name="Content Placeholder 2">
            <a:extLst>
              <a:ext uri="{FF2B5EF4-FFF2-40B4-BE49-F238E27FC236}">
                <a16:creationId xmlns:a16="http://schemas.microsoft.com/office/drawing/2014/main" id="{AEFB4741-27DC-5B46-A23B-55DED0310802}"/>
              </a:ext>
            </a:extLst>
          </p:cNvPr>
          <p:cNvSpPr>
            <a:spLocks noGrp="1"/>
          </p:cNvSpPr>
          <p:nvPr>
            <p:ph idx="1"/>
          </p:nvPr>
        </p:nvSpPr>
        <p:spPr/>
        <p:txBody>
          <a:bodyPr>
            <a:normAutofit/>
          </a:bodyPr>
          <a:lstStyle/>
          <a:p>
            <a:r>
              <a:rPr lang="en-US" dirty="0"/>
              <a:t>Capsule networks?</a:t>
            </a:r>
          </a:p>
          <a:p>
            <a:r>
              <a:rPr lang="en-US" dirty="0"/>
              <a:t>U-nets</a:t>
            </a:r>
          </a:p>
          <a:p>
            <a:pPr lvl="1"/>
            <a:r>
              <a:rPr lang="en-US" dirty="0">
                <a:hlinkClick r:id="rId3"/>
              </a:rPr>
              <a:t>https://www.kaggle.com/keegil/keras-u-net-starter-lb-0-277</a:t>
            </a:r>
            <a:endParaRPr lang="en-US" dirty="0"/>
          </a:p>
          <a:p>
            <a:r>
              <a:rPr lang="en-US" dirty="0"/>
              <a:t>Someone talk about semantic segmentation! Here’s a good start </a:t>
            </a:r>
            <a:r>
              <a:rPr lang="en-US" dirty="0">
                <a:hlinkClick r:id="rId4"/>
              </a:rPr>
              <a:t>http://blog.qure.ai/notes/semantic-segmentation-deep-learning-review</a:t>
            </a:r>
            <a:r>
              <a:rPr lang="en-US" dirty="0"/>
              <a:t>  </a:t>
            </a:r>
          </a:p>
        </p:txBody>
      </p:sp>
    </p:spTree>
    <p:extLst>
      <p:ext uri="{BB962C8B-B14F-4D97-AF65-F5344CB8AC3E}">
        <p14:creationId xmlns:p14="http://schemas.microsoft.com/office/powerpoint/2010/main" val="33027565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4637A5-B928-5F43-BD66-8AED7D23340E}"/>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37B59531-C9B8-4545-AA76-3445DC65BC97}"/>
              </a:ext>
            </a:extLst>
          </p:cNvPr>
          <p:cNvSpPr>
            <a:spLocks noGrp="1"/>
          </p:cNvSpPr>
          <p:nvPr>
            <p:ph idx="1"/>
          </p:nvPr>
        </p:nvSpPr>
        <p:spPr/>
        <p:txBody>
          <a:bodyPr/>
          <a:lstStyle/>
          <a:p>
            <a:r>
              <a:rPr lang="en-US" dirty="0">
                <a:hlinkClick r:id="rId2"/>
              </a:rPr>
              <a:t>http://ufldl.stanford.edu/tutorial/</a:t>
            </a:r>
            <a:endParaRPr lang="en-US" dirty="0"/>
          </a:p>
          <a:p>
            <a:r>
              <a:rPr lang="en-US" dirty="0">
                <a:hlinkClick r:id="rId3"/>
              </a:rPr>
              <a:t>http://course.fast.ai/</a:t>
            </a:r>
            <a:endParaRPr lang="en-US" dirty="0"/>
          </a:p>
          <a:p>
            <a:r>
              <a:rPr lang="en-US" dirty="0">
                <a:hlinkClick r:id="rId4"/>
              </a:rPr>
              <a:t>http://neuralnetworksanddeeplearning.com/</a:t>
            </a:r>
            <a:endParaRPr lang="en-US" dirty="0"/>
          </a:p>
          <a:p>
            <a:r>
              <a:rPr lang="en-US" dirty="0">
                <a:hlinkClick r:id="rId5"/>
              </a:rPr>
              <a:t>http://cs231n.github.io/</a:t>
            </a:r>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3618079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9D4CF-E3C5-8A49-BA45-581AAB0C05B8}"/>
              </a:ext>
            </a:extLst>
          </p:cNvPr>
          <p:cNvSpPr>
            <a:spLocks noGrp="1"/>
          </p:cNvSpPr>
          <p:nvPr>
            <p:ph type="title"/>
          </p:nvPr>
        </p:nvSpPr>
        <p:spPr/>
        <p:txBody>
          <a:bodyPr/>
          <a:lstStyle/>
          <a:p>
            <a:r>
              <a:rPr lang="en-US" dirty="0"/>
              <a:t>Neural Networks</a:t>
            </a:r>
          </a:p>
        </p:txBody>
      </p:sp>
      <p:sp>
        <p:nvSpPr>
          <p:cNvPr id="3" name="Content Placeholder 2">
            <a:extLst>
              <a:ext uri="{FF2B5EF4-FFF2-40B4-BE49-F238E27FC236}">
                <a16:creationId xmlns:a16="http://schemas.microsoft.com/office/drawing/2014/main" id="{AEFB4741-27DC-5B46-A23B-55DED0310802}"/>
              </a:ext>
            </a:extLst>
          </p:cNvPr>
          <p:cNvSpPr>
            <a:spLocks noGrp="1"/>
          </p:cNvSpPr>
          <p:nvPr>
            <p:ph idx="1"/>
          </p:nvPr>
        </p:nvSpPr>
        <p:spPr/>
        <p:txBody>
          <a:bodyPr>
            <a:normAutofit/>
          </a:bodyPr>
          <a:lstStyle/>
          <a:p>
            <a:r>
              <a:rPr lang="en-US" dirty="0"/>
              <a:t>Model inspired by the way biological systems process and learn information. Neurons are modeled as nodes in a network and synapses are edges that connect these nodes together. </a:t>
            </a:r>
          </a:p>
          <a:p>
            <a:r>
              <a:rPr lang="en-US" dirty="0"/>
              <a:t>During the learning process, adjustments are made to these synaptic connections in order to control how the neurons fire by adjusting the weights of the edges connecting the nodes. </a:t>
            </a:r>
          </a:p>
          <a:p>
            <a:r>
              <a:rPr lang="en-US" dirty="0"/>
              <a:t>Adjustments are made so as to reduce the error between the actual activity and the desired activity.</a:t>
            </a:r>
          </a:p>
          <a:p>
            <a:r>
              <a:rPr lang="en-US" dirty="0"/>
              <a:t>Goal: Given input x, learn weights for function </a:t>
            </a:r>
          </a:p>
          <a:p>
            <a:endParaRPr lang="en-US" dirty="0"/>
          </a:p>
        </p:txBody>
      </p:sp>
      <p:pic>
        <p:nvPicPr>
          <p:cNvPr id="5" name="Picture 4">
            <a:extLst>
              <a:ext uri="{FF2B5EF4-FFF2-40B4-BE49-F238E27FC236}">
                <a16:creationId xmlns:a16="http://schemas.microsoft.com/office/drawing/2014/main" id="{3BD7C159-3AC0-2548-BD8A-01F61BC09976}"/>
              </a:ext>
            </a:extLst>
          </p:cNvPr>
          <p:cNvPicPr>
            <a:picLocks noChangeAspect="1"/>
          </p:cNvPicPr>
          <p:nvPr/>
        </p:nvPicPr>
        <p:blipFill>
          <a:blip r:embed="rId3"/>
          <a:stretch>
            <a:fillRect/>
          </a:stretch>
        </p:blipFill>
        <p:spPr>
          <a:xfrm>
            <a:off x="7881551" y="5308082"/>
            <a:ext cx="640832" cy="480624"/>
          </a:xfrm>
          <a:prstGeom prst="rect">
            <a:avLst/>
          </a:prstGeom>
        </p:spPr>
      </p:pic>
      <p:pic>
        <p:nvPicPr>
          <p:cNvPr id="6" name="Picture 5">
            <a:extLst>
              <a:ext uri="{FF2B5EF4-FFF2-40B4-BE49-F238E27FC236}">
                <a16:creationId xmlns:a16="http://schemas.microsoft.com/office/drawing/2014/main" id="{0A1B86F1-8018-7B45-87F1-55765B7388AD}"/>
              </a:ext>
            </a:extLst>
          </p:cNvPr>
          <p:cNvPicPr>
            <a:picLocks noChangeAspect="1"/>
          </p:cNvPicPr>
          <p:nvPr/>
        </p:nvPicPr>
        <p:blipFill>
          <a:blip r:embed="rId4"/>
          <a:stretch>
            <a:fillRect/>
          </a:stretch>
        </p:blipFill>
        <p:spPr>
          <a:xfrm>
            <a:off x="8715974" y="5186223"/>
            <a:ext cx="2337649" cy="724342"/>
          </a:xfrm>
          <a:prstGeom prst="rect">
            <a:avLst/>
          </a:prstGeom>
        </p:spPr>
      </p:pic>
    </p:spTree>
    <p:extLst>
      <p:ext uri="{BB962C8B-B14F-4D97-AF65-F5344CB8AC3E}">
        <p14:creationId xmlns:p14="http://schemas.microsoft.com/office/powerpoint/2010/main" val="5133020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B9D4CF-E3C5-8A49-BA45-581AAB0C05B8}"/>
              </a:ext>
            </a:extLst>
          </p:cNvPr>
          <p:cNvSpPr>
            <a:spLocks noGrp="1"/>
          </p:cNvSpPr>
          <p:nvPr>
            <p:ph type="title"/>
          </p:nvPr>
        </p:nvSpPr>
        <p:spPr/>
        <p:txBody>
          <a:bodyPr/>
          <a:lstStyle/>
          <a:p>
            <a:r>
              <a:rPr lang="en-US" dirty="0"/>
              <a:t>Stochastic Gradient Descent</a:t>
            </a:r>
          </a:p>
        </p:txBody>
      </p:sp>
      <p:sp>
        <p:nvSpPr>
          <p:cNvPr id="3" name="Content Placeholder 2">
            <a:extLst>
              <a:ext uri="{FF2B5EF4-FFF2-40B4-BE49-F238E27FC236}">
                <a16:creationId xmlns:a16="http://schemas.microsoft.com/office/drawing/2014/main" id="{AEFB4741-27DC-5B46-A23B-55DED0310802}"/>
              </a:ext>
            </a:extLst>
          </p:cNvPr>
          <p:cNvSpPr>
            <a:spLocks noGrp="1"/>
          </p:cNvSpPr>
          <p:nvPr>
            <p:ph idx="1"/>
          </p:nvPr>
        </p:nvSpPr>
        <p:spPr>
          <a:xfrm>
            <a:off x="838200" y="1825625"/>
            <a:ext cx="6488289" cy="4592154"/>
          </a:xfrm>
        </p:spPr>
        <p:txBody>
          <a:bodyPr>
            <a:normAutofit lnSpcReduction="10000"/>
          </a:bodyPr>
          <a:lstStyle/>
          <a:p>
            <a:r>
              <a:rPr lang="en-US" dirty="0"/>
              <a:t>Optimization technique</a:t>
            </a:r>
          </a:p>
          <a:p>
            <a:r>
              <a:rPr lang="en-US" dirty="0"/>
              <a:t>Analogy: At the top of a mountain and trying to get down, move in direction of steepest descent</a:t>
            </a:r>
          </a:p>
          <a:p>
            <a:r>
              <a:rPr lang="en-US" dirty="0"/>
              <a:t>Define a cost function, compute the partial derivatives with respect to each parameter (gradient), update parameters with derivative and learning rate</a:t>
            </a:r>
          </a:p>
          <a:p>
            <a:r>
              <a:rPr lang="en-US" dirty="0"/>
              <a:t>How to compute gradients in neural nets? </a:t>
            </a:r>
            <a:r>
              <a:rPr lang="en-US" dirty="0" err="1"/>
              <a:t>Backprop</a:t>
            </a:r>
            <a:endParaRPr lang="en-US" dirty="0"/>
          </a:p>
          <a:p>
            <a:r>
              <a:rPr lang="en-US" dirty="0"/>
              <a:t>Demo!</a:t>
            </a:r>
          </a:p>
        </p:txBody>
      </p:sp>
      <p:pic>
        <p:nvPicPr>
          <p:cNvPr id="6" name="Picture 5">
            <a:extLst>
              <a:ext uri="{FF2B5EF4-FFF2-40B4-BE49-F238E27FC236}">
                <a16:creationId xmlns:a16="http://schemas.microsoft.com/office/drawing/2014/main" id="{6D5BE39A-A460-B046-9811-7FC1A635FE8D}"/>
              </a:ext>
            </a:extLst>
          </p:cNvPr>
          <p:cNvPicPr>
            <a:picLocks noChangeAspect="1"/>
          </p:cNvPicPr>
          <p:nvPr/>
        </p:nvPicPr>
        <p:blipFill>
          <a:blip r:embed="rId2"/>
          <a:stretch>
            <a:fillRect/>
          </a:stretch>
        </p:blipFill>
        <p:spPr>
          <a:xfrm>
            <a:off x="7282864" y="1160110"/>
            <a:ext cx="4297540" cy="3401528"/>
          </a:xfrm>
          <a:prstGeom prst="rect">
            <a:avLst/>
          </a:prstGeom>
        </p:spPr>
      </p:pic>
      <p:pic>
        <p:nvPicPr>
          <p:cNvPr id="7" name="Picture 6">
            <a:extLst>
              <a:ext uri="{FF2B5EF4-FFF2-40B4-BE49-F238E27FC236}">
                <a16:creationId xmlns:a16="http://schemas.microsoft.com/office/drawing/2014/main" id="{5A39B24A-E5F1-9743-9A13-22817BEA2F1B}"/>
              </a:ext>
            </a:extLst>
          </p:cNvPr>
          <p:cNvPicPr>
            <a:picLocks noChangeAspect="1"/>
          </p:cNvPicPr>
          <p:nvPr/>
        </p:nvPicPr>
        <p:blipFill>
          <a:blip r:embed="rId3"/>
          <a:stretch>
            <a:fillRect/>
          </a:stretch>
        </p:blipFill>
        <p:spPr>
          <a:xfrm>
            <a:off x="7282864" y="4561638"/>
            <a:ext cx="4587058" cy="2027061"/>
          </a:xfrm>
          <a:prstGeom prst="rect">
            <a:avLst/>
          </a:prstGeom>
        </p:spPr>
      </p:pic>
    </p:spTree>
    <p:extLst>
      <p:ext uri="{BB962C8B-B14F-4D97-AF65-F5344CB8AC3E}">
        <p14:creationId xmlns:p14="http://schemas.microsoft.com/office/powerpoint/2010/main" val="10943767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94B513-8F49-AD4B-BD78-094E4D6755A7}"/>
              </a:ext>
            </a:extLst>
          </p:cNvPr>
          <p:cNvSpPr>
            <a:spLocks noGrp="1"/>
          </p:cNvSpPr>
          <p:nvPr>
            <p:ph type="title"/>
          </p:nvPr>
        </p:nvSpPr>
        <p:spPr/>
        <p:txBody>
          <a:bodyPr/>
          <a:lstStyle/>
          <a:p>
            <a:r>
              <a:rPr lang="en-US" dirty="0"/>
              <a:t>Backpropagation</a:t>
            </a:r>
          </a:p>
        </p:txBody>
      </p:sp>
      <p:sp>
        <p:nvSpPr>
          <p:cNvPr id="3" name="Content Placeholder 2">
            <a:extLst>
              <a:ext uri="{FF2B5EF4-FFF2-40B4-BE49-F238E27FC236}">
                <a16:creationId xmlns:a16="http://schemas.microsoft.com/office/drawing/2014/main" id="{0E78F677-1313-1B43-9236-326FED98D91E}"/>
              </a:ext>
            </a:extLst>
          </p:cNvPr>
          <p:cNvSpPr>
            <a:spLocks noGrp="1"/>
          </p:cNvSpPr>
          <p:nvPr>
            <p:ph idx="1"/>
          </p:nvPr>
        </p:nvSpPr>
        <p:spPr>
          <a:xfrm>
            <a:off x="838200" y="1825625"/>
            <a:ext cx="5437909" cy="4351338"/>
          </a:xfrm>
        </p:spPr>
        <p:txBody>
          <a:bodyPr/>
          <a:lstStyle/>
          <a:p>
            <a:r>
              <a:rPr lang="en-US" dirty="0"/>
              <a:t>A technique used to compute gradients in neural networks by recursively applying the chain rule to calculate error derivatives for the weights and propagating these errors back through the network in order to adjust the weights to minimize the cost function</a:t>
            </a:r>
          </a:p>
          <a:p>
            <a:endParaRPr lang="en-US" dirty="0"/>
          </a:p>
        </p:txBody>
      </p:sp>
      <p:pic>
        <p:nvPicPr>
          <p:cNvPr id="4" name="Picture 3">
            <a:extLst>
              <a:ext uri="{FF2B5EF4-FFF2-40B4-BE49-F238E27FC236}">
                <a16:creationId xmlns:a16="http://schemas.microsoft.com/office/drawing/2014/main" id="{5D248956-DD48-354C-AB69-C4D4D4E570EC}"/>
              </a:ext>
            </a:extLst>
          </p:cNvPr>
          <p:cNvPicPr>
            <a:picLocks noChangeAspect="1"/>
          </p:cNvPicPr>
          <p:nvPr/>
        </p:nvPicPr>
        <p:blipFill>
          <a:blip r:embed="rId2"/>
          <a:stretch>
            <a:fillRect/>
          </a:stretch>
        </p:blipFill>
        <p:spPr>
          <a:xfrm>
            <a:off x="6276109" y="1690688"/>
            <a:ext cx="4946904" cy="3632112"/>
          </a:xfrm>
          <a:prstGeom prst="rect">
            <a:avLst/>
          </a:prstGeom>
        </p:spPr>
      </p:pic>
    </p:spTree>
    <p:extLst>
      <p:ext uri="{BB962C8B-B14F-4D97-AF65-F5344CB8AC3E}">
        <p14:creationId xmlns:p14="http://schemas.microsoft.com/office/powerpoint/2010/main" val="3857958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4ABD0-1755-F34C-86EB-BCEB7EA2414C}"/>
              </a:ext>
            </a:extLst>
          </p:cNvPr>
          <p:cNvSpPr>
            <a:spLocks noGrp="1"/>
          </p:cNvSpPr>
          <p:nvPr>
            <p:ph type="title"/>
          </p:nvPr>
        </p:nvSpPr>
        <p:spPr/>
        <p:txBody>
          <a:bodyPr/>
          <a:lstStyle/>
          <a:p>
            <a:r>
              <a:rPr lang="en-US" dirty="0"/>
              <a:t>Image Processing</a:t>
            </a:r>
          </a:p>
        </p:txBody>
      </p:sp>
      <p:sp>
        <p:nvSpPr>
          <p:cNvPr id="3" name="Content Placeholder 2">
            <a:extLst>
              <a:ext uri="{FF2B5EF4-FFF2-40B4-BE49-F238E27FC236}">
                <a16:creationId xmlns:a16="http://schemas.microsoft.com/office/drawing/2014/main" id="{7BD28F2C-573A-CA49-8775-EF0990DE44AC}"/>
              </a:ext>
            </a:extLst>
          </p:cNvPr>
          <p:cNvSpPr>
            <a:spLocks noGrp="1"/>
          </p:cNvSpPr>
          <p:nvPr>
            <p:ph idx="1"/>
          </p:nvPr>
        </p:nvSpPr>
        <p:spPr>
          <a:xfrm>
            <a:off x="838200" y="1602464"/>
            <a:ext cx="6368935" cy="5060886"/>
          </a:xfrm>
        </p:spPr>
        <p:txBody>
          <a:bodyPr>
            <a:normAutofit fontScale="92500" lnSpcReduction="10000"/>
          </a:bodyPr>
          <a:lstStyle/>
          <a:p>
            <a:r>
              <a:rPr lang="en-US" dirty="0"/>
              <a:t>Images are usually given as a 3d matrix with a value from 0-255 for each channel: red, blue, green (R, G, B)</a:t>
            </a:r>
          </a:p>
          <a:p>
            <a:r>
              <a:rPr lang="en-US" dirty="0"/>
              <a:t>Classic image processing requires building filters to extract features from the image: edges, curves, texture, spikes – requires manual tuning and experience building filters</a:t>
            </a:r>
          </a:p>
          <a:p>
            <a:r>
              <a:rPr lang="en-US" dirty="0"/>
              <a:t>We can instead learn the filters by using a neural network</a:t>
            </a:r>
          </a:p>
          <a:p>
            <a:r>
              <a:rPr lang="en-US" dirty="0"/>
              <a:t>Code! </a:t>
            </a:r>
            <a:r>
              <a:rPr lang="en-US" dirty="0">
                <a:hlinkClick r:id="rId2"/>
              </a:rPr>
              <a:t>https://www.kaggle.com/stkbailey/teaching-notebook-for-total-imaging-newbies</a:t>
            </a:r>
            <a:r>
              <a:rPr lang="en-US" dirty="0"/>
              <a:t> </a:t>
            </a:r>
          </a:p>
        </p:txBody>
      </p:sp>
      <p:pic>
        <p:nvPicPr>
          <p:cNvPr id="4" name="Picture 3">
            <a:extLst>
              <a:ext uri="{FF2B5EF4-FFF2-40B4-BE49-F238E27FC236}">
                <a16:creationId xmlns:a16="http://schemas.microsoft.com/office/drawing/2014/main" id="{B31E384E-CBA7-0F4E-BD5F-F7222B10D2E6}"/>
              </a:ext>
            </a:extLst>
          </p:cNvPr>
          <p:cNvPicPr>
            <a:picLocks noChangeAspect="1"/>
          </p:cNvPicPr>
          <p:nvPr/>
        </p:nvPicPr>
        <p:blipFill>
          <a:blip r:embed="rId3"/>
          <a:stretch>
            <a:fillRect/>
          </a:stretch>
        </p:blipFill>
        <p:spPr>
          <a:xfrm>
            <a:off x="7753002" y="1825624"/>
            <a:ext cx="3760529" cy="3760529"/>
          </a:xfrm>
          <a:prstGeom prst="rect">
            <a:avLst/>
          </a:prstGeom>
        </p:spPr>
      </p:pic>
    </p:spTree>
    <p:extLst>
      <p:ext uri="{BB962C8B-B14F-4D97-AF65-F5344CB8AC3E}">
        <p14:creationId xmlns:p14="http://schemas.microsoft.com/office/powerpoint/2010/main" val="22893331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98C52-A150-FE45-B201-40AF1098D964}"/>
              </a:ext>
            </a:extLst>
          </p:cNvPr>
          <p:cNvSpPr>
            <a:spLocks noGrp="1"/>
          </p:cNvSpPr>
          <p:nvPr>
            <p:ph type="title"/>
          </p:nvPr>
        </p:nvSpPr>
        <p:spPr/>
        <p:txBody>
          <a:bodyPr/>
          <a:lstStyle/>
          <a:p>
            <a:r>
              <a:rPr lang="en-US" dirty="0"/>
              <a:t>Convolutional Neural Nets</a:t>
            </a:r>
          </a:p>
        </p:txBody>
      </p:sp>
      <p:sp>
        <p:nvSpPr>
          <p:cNvPr id="3" name="Content Placeholder 2">
            <a:extLst>
              <a:ext uri="{FF2B5EF4-FFF2-40B4-BE49-F238E27FC236}">
                <a16:creationId xmlns:a16="http://schemas.microsoft.com/office/drawing/2014/main" id="{157C7A17-5CE0-AE44-8AA7-EFB859DE45EF}"/>
              </a:ext>
            </a:extLst>
          </p:cNvPr>
          <p:cNvSpPr>
            <a:spLocks noGrp="1"/>
          </p:cNvSpPr>
          <p:nvPr>
            <p:ph idx="1"/>
          </p:nvPr>
        </p:nvSpPr>
        <p:spPr>
          <a:xfrm>
            <a:off x="838200" y="1825625"/>
            <a:ext cx="5811982" cy="4351338"/>
          </a:xfrm>
        </p:spPr>
        <p:txBody>
          <a:bodyPr>
            <a:normAutofit fontScale="92500"/>
          </a:bodyPr>
          <a:lstStyle/>
          <a:p>
            <a:r>
              <a:rPr lang="en-US" dirty="0"/>
              <a:t>We can make certain assumptions for images that reduce the number of parameters needed by sharing weights. Otherwise, for ex, if an image was [32,32,3] (R, G, B) the first layer would have 32*32*3 = 3072 weights</a:t>
            </a:r>
          </a:p>
          <a:p>
            <a:r>
              <a:rPr lang="en-US" dirty="0"/>
              <a:t>Neurons in a layer will be connected to a small region of the layer before it instead of all of them</a:t>
            </a:r>
          </a:p>
          <a:p>
            <a:r>
              <a:rPr lang="en-US" dirty="0"/>
              <a:t>What are convolutions? </a:t>
            </a:r>
            <a:r>
              <a:rPr lang="en-US" dirty="0">
                <a:hlinkClick r:id="rId2"/>
              </a:rPr>
              <a:t>http://setosa.io/ev/image-kernels/</a:t>
            </a:r>
            <a:r>
              <a:rPr lang="en-US" dirty="0"/>
              <a:t> </a:t>
            </a:r>
          </a:p>
          <a:p>
            <a:pPr marL="0" indent="0">
              <a:buNone/>
            </a:pPr>
            <a:endParaRPr lang="en-US" dirty="0"/>
          </a:p>
        </p:txBody>
      </p:sp>
      <p:pic>
        <p:nvPicPr>
          <p:cNvPr id="4" name="Picture 3">
            <a:extLst>
              <a:ext uri="{FF2B5EF4-FFF2-40B4-BE49-F238E27FC236}">
                <a16:creationId xmlns:a16="http://schemas.microsoft.com/office/drawing/2014/main" id="{C4294898-2EFB-2042-88E9-984EB1F55281}"/>
              </a:ext>
            </a:extLst>
          </p:cNvPr>
          <p:cNvPicPr>
            <a:picLocks noChangeAspect="1"/>
          </p:cNvPicPr>
          <p:nvPr/>
        </p:nvPicPr>
        <p:blipFill>
          <a:blip r:embed="rId3"/>
          <a:stretch>
            <a:fillRect/>
          </a:stretch>
        </p:blipFill>
        <p:spPr>
          <a:xfrm>
            <a:off x="6577560" y="1690687"/>
            <a:ext cx="5614440" cy="3189109"/>
          </a:xfrm>
          <a:prstGeom prst="rect">
            <a:avLst/>
          </a:prstGeom>
        </p:spPr>
      </p:pic>
    </p:spTree>
    <p:extLst>
      <p:ext uri="{BB962C8B-B14F-4D97-AF65-F5344CB8AC3E}">
        <p14:creationId xmlns:p14="http://schemas.microsoft.com/office/powerpoint/2010/main" val="1624175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98C52-A150-FE45-B201-40AF1098D964}"/>
              </a:ext>
            </a:extLst>
          </p:cNvPr>
          <p:cNvSpPr>
            <a:spLocks noGrp="1"/>
          </p:cNvSpPr>
          <p:nvPr>
            <p:ph type="title"/>
          </p:nvPr>
        </p:nvSpPr>
        <p:spPr/>
        <p:txBody>
          <a:bodyPr/>
          <a:lstStyle/>
          <a:p>
            <a:r>
              <a:rPr lang="en-US" dirty="0"/>
              <a:t>Convolutional Neural Nets</a:t>
            </a:r>
          </a:p>
        </p:txBody>
      </p:sp>
      <p:sp>
        <p:nvSpPr>
          <p:cNvPr id="3" name="Content Placeholder 2">
            <a:extLst>
              <a:ext uri="{FF2B5EF4-FFF2-40B4-BE49-F238E27FC236}">
                <a16:creationId xmlns:a16="http://schemas.microsoft.com/office/drawing/2014/main" id="{157C7A17-5CE0-AE44-8AA7-EFB859DE45EF}"/>
              </a:ext>
            </a:extLst>
          </p:cNvPr>
          <p:cNvSpPr>
            <a:spLocks noGrp="1"/>
          </p:cNvSpPr>
          <p:nvPr>
            <p:ph idx="1"/>
          </p:nvPr>
        </p:nvSpPr>
        <p:spPr>
          <a:xfrm>
            <a:off x="838200" y="1825625"/>
            <a:ext cx="4322275" cy="4351338"/>
          </a:xfrm>
        </p:spPr>
        <p:txBody>
          <a:bodyPr>
            <a:normAutofit lnSpcReduction="10000"/>
          </a:bodyPr>
          <a:lstStyle/>
          <a:p>
            <a:r>
              <a:rPr lang="en-US" dirty="0"/>
              <a:t>Convolutional layers</a:t>
            </a:r>
          </a:p>
          <a:p>
            <a:pPr lvl="1"/>
            <a:r>
              <a:rPr lang="en-US" dirty="0"/>
              <a:t>Dot product between filters and pixels; each filter learns something different</a:t>
            </a:r>
          </a:p>
          <a:p>
            <a:pPr lvl="1"/>
            <a:r>
              <a:rPr lang="en-US" dirty="0"/>
              <a:t>Activation function - RELU</a:t>
            </a:r>
          </a:p>
          <a:p>
            <a:r>
              <a:rPr lang="en-US" dirty="0"/>
              <a:t>Max-pooling</a:t>
            </a:r>
          </a:p>
          <a:p>
            <a:pPr lvl="1"/>
            <a:r>
              <a:rPr lang="en-US" dirty="0"/>
              <a:t>Down-sampling operation</a:t>
            </a:r>
          </a:p>
          <a:p>
            <a:r>
              <a:rPr lang="en-US" dirty="0"/>
              <a:t>Fully connected layers</a:t>
            </a:r>
          </a:p>
          <a:p>
            <a:pPr lvl="1"/>
            <a:r>
              <a:rPr lang="en-US" dirty="0"/>
              <a:t>Compute class scores</a:t>
            </a:r>
          </a:p>
          <a:p>
            <a:r>
              <a:rPr lang="en-US" dirty="0">
                <a:hlinkClick r:id="rId2"/>
              </a:rPr>
              <a:t>http://scs.ryerson.ca/~aharley/vis/conv/</a:t>
            </a:r>
            <a:r>
              <a:rPr lang="en-US" dirty="0"/>
              <a:t> </a:t>
            </a:r>
          </a:p>
        </p:txBody>
      </p:sp>
      <p:pic>
        <p:nvPicPr>
          <p:cNvPr id="4" name="Picture 3">
            <a:extLst>
              <a:ext uri="{FF2B5EF4-FFF2-40B4-BE49-F238E27FC236}">
                <a16:creationId xmlns:a16="http://schemas.microsoft.com/office/drawing/2014/main" id="{0A273DF8-D91F-B84D-B279-FA58255890EF}"/>
              </a:ext>
            </a:extLst>
          </p:cNvPr>
          <p:cNvPicPr>
            <a:picLocks noChangeAspect="1"/>
          </p:cNvPicPr>
          <p:nvPr/>
        </p:nvPicPr>
        <p:blipFill>
          <a:blip r:embed="rId3"/>
          <a:stretch>
            <a:fillRect/>
          </a:stretch>
        </p:blipFill>
        <p:spPr>
          <a:xfrm>
            <a:off x="5251010" y="1825625"/>
            <a:ext cx="6636190" cy="3896997"/>
          </a:xfrm>
          <a:prstGeom prst="rect">
            <a:avLst/>
          </a:prstGeom>
        </p:spPr>
      </p:pic>
    </p:spTree>
    <p:extLst>
      <p:ext uri="{BB962C8B-B14F-4D97-AF65-F5344CB8AC3E}">
        <p14:creationId xmlns:p14="http://schemas.microsoft.com/office/powerpoint/2010/main" val="3144560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91AD4-5A9F-6540-A05C-2F545B737032}"/>
              </a:ext>
            </a:extLst>
          </p:cNvPr>
          <p:cNvSpPr>
            <a:spLocks noGrp="1"/>
          </p:cNvSpPr>
          <p:nvPr>
            <p:ph type="title"/>
          </p:nvPr>
        </p:nvSpPr>
        <p:spPr/>
        <p:txBody>
          <a:bodyPr/>
          <a:lstStyle/>
          <a:p>
            <a:r>
              <a:rPr lang="en-US" dirty="0"/>
              <a:t>Common Architectures and Frameworks</a:t>
            </a:r>
          </a:p>
        </p:txBody>
      </p:sp>
      <p:sp>
        <p:nvSpPr>
          <p:cNvPr id="3" name="Content Placeholder 2">
            <a:extLst>
              <a:ext uri="{FF2B5EF4-FFF2-40B4-BE49-F238E27FC236}">
                <a16:creationId xmlns:a16="http://schemas.microsoft.com/office/drawing/2014/main" id="{38459098-4A85-4F4E-9577-0F3FEA8FD632}"/>
              </a:ext>
            </a:extLst>
          </p:cNvPr>
          <p:cNvSpPr>
            <a:spLocks noGrp="1"/>
          </p:cNvSpPr>
          <p:nvPr>
            <p:ph idx="1"/>
          </p:nvPr>
        </p:nvSpPr>
        <p:spPr>
          <a:xfrm>
            <a:off x="838200" y="1825625"/>
            <a:ext cx="3625158" cy="4351338"/>
          </a:xfrm>
        </p:spPr>
        <p:txBody>
          <a:bodyPr>
            <a:normAutofit fontScale="77500" lnSpcReduction="20000"/>
          </a:bodyPr>
          <a:lstStyle/>
          <a:p>
            <a:r>
              <a:rPr lang="en-US" dirty="0" err="1"/>
              <a:t>LeNet</a:t>
            </a:r>
            <a:endParaRPr lang="en-US" dirty="0"/>
          </a:p>
          <a:p>
            <a:pPr lvl="1"/>
            <a:r>
              <a:rPr lang="en-US" dirty="0"/>
              <a:t>First success developed by Y. </a:t>
            </a:r>
            <a:r>
              <a:rPr lang="en-US" dirty="0" err="1"/>
              <a:t>Lecun</a:t>
            </a:r>
            <a:r>
              <a:rPr lang="en-US" dirty="0"/>
              <a:t> 90’s</a:t>
            </a:r>
          </a:p>
          <a:p>
            <a:r>
              <a:rPr lang="en-US" dirty="0" err="1"/>
              <a:t>AlexNet</a:t>
            </a:r>
            <a:endParaRPr lang="en-US" dirty="0"/>
          </a:p>
          <a:p>
            <a:pPr lvl="1"/>
            <a:r>
              <a:rPr lang="en-US" dirty="0"/>
              <a:t>Deeper, stacked conv layers</a:t>
            </a:r>
          </a:p>
          <a:p>
            <a:r>
              <a:rPr lang="en-US" dirty="0"/>
              <a:t>VGG</a:t>
            </a:r>
          </a:p>
          <a:p>
            <a:pPr lvl="1"/>
            <a:r>
              <a:rPr lang="en-US" dirty="0"/>
              <a:t>Deeper, simple</a:t>
            </a:r>
          </a:p>
          <a:p>
            <a:r>
              <a:rPr lang="en-US" dirty="0" err="1"/>
              <a:t>GoogLeNet</a:t>
            </a:r>
            <a:endParaRPr lang="en-US" dirty="0"/>
          </a:p>
          <a:p>
            <a:pPr lvl="1"/>
            <a:r>
              <a:rPr lang="en-US" dirty="0"/>
              <a:t>Average pooling instead of </a:t>
            </a:r>
            <a:r>
              <a:rPr lang="en-US" dirty="0" err="1"/>
              <a:t>fcl’s</a:t>
            </a:r>
            <a:r>
              <a:rPr lang="en-US" dirty="0"/>
              <a:t>. </a:t>
            </a:r>
          </a:p>
          <a:p>
            <a:r>
              <a:rPr lang="en-US" dirty="0" err="1"/>
              <a:t>ResNet</a:t>
            </a:r>
            <a:endParaRPr lang="en-US" dirty="0"/>
          </a:p>
          <a:p>
            <a:pPr lvl="1"/>
            <a:r>
              <a:rPr lang="en-US" dirty="0"/>
              <a:t>Skip connections and batch norm, no </a:t>
            </a:r>
            <a:r>
              <a:rPr lang="en-US" dirty="0" err="1"/>
              <a:t>fcl’s</a:t>
            </a:r>
            <a:r>
              <a:rPr lang="en-US" dirty="0"/>
              <a:t> at the end</a:t>
            </a:r>
          </a:p>
          <a:p>
            <a:r>
              <a:rPr lang="en-US" dirty="0" err="1"/>
              <a:t>ResNext</a:t>
            </a:r>
            <a:endParaRPr lang="en-US" dirty="0"/>
          </a:p>
          <a:p>
            <a:endParaRPr lang="en-US" dirty="0"/>
          </a:p>
        </p:txBody>
      </p:sp>
      <p:sp>
        <p:nvSpPr>
          <p:cNvPr id="4" name="Content Placeholder 2">
            <a:extLst>
              <a:ext uri="{FF2B5EF4-FFF2-40B4-BE49-F238E27FC236}">
                <a16:creationId xmlns:a16="http://schemas.microsoft.com/office/drawing/2014/main" id="{B2AACE3C-9B57-8E45-BFEE-F91D61D37C0F}"/>
              </a:ext>
            </a:extLst>
          </p:cNvPr>
          <p:cNvSpPr txBox="1">
            <a:spLocks/>
          </p:cNvSpPr>
          <p:nvPr/>
        </p:nvSpPr>
        <p:spPr>
          <a:xfrm>
            <a:off x="6259717" y="1825625"/>
            <a:ext cx="3625158"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err="1"/>
              <a:t>Pytorch</a:t>
            </a:r>
            <a:endParaRPr lang="en-US" dirty="0"/>
          </a:p>
          <a:p>
            <a:r>
              <a:rPr lang="en-US" dirty="0" err="1"/>
              <a:t>Tensorflow</a:t>
            </a:r>
            <a:endParaRPr lang="en-US" dirty="0"/>
          </a:p>
          <a:p>
            <a:r>
              <a:rPr lang="en-US" dirty="0" err="1"/>
              <a:t>Keras</a:t>
            </a:r>
            <a:endParaRPr lang="en-US" dirty="0"/>
          </a:p>
          <a:p>
            <a:r>
              <a:rPr lang="en-US" dirty="0" err="1"/>
              <a:t>Mxnet</a:t>
            </a:r>
            <a:endParaRPr lang="en-US" dirty="0"/>
          </a:p>
          <a:p>
            <a:r>
              <a:rPr lang="en-US" dirty="0" err="1"/>
              <a:t>Caffe</a:t>
            </a:r>
            <a:endParaRPr lang="en-US" dirty="0"/>
          </a:p>
        </p:txBody>
      </p:sp>
      <p:sp>
        <p:nvSpPr>
          <p:cNvPr id="5" name="Rectangle 4">
            <a:extLst>
              <a:ext uri="{FF2B5EF4-FFF2-40B4-BE49-F238E27FC236}">
                <a16:creationId xmlns:a16="http://schemas.microsoft.com/office/drawing/2014/main" id="{AD976D47-7E4A-2246-9E4B-5BEC81484DA4}"/>
              </a:ext>
            </a:extLst>
          </p:cNvPr>
          <p:cNvSpPr/>
          <p:nvPr/>
        </p:nvSpPr>
        <p:spPr>
          <a:xfrm>
            <a:off x="1613403" y="5915353"/>
            <a:ext cx="9292627" cy="523220"/>
          </a:xfrm>
          <a:prstGeom prst="rect">
            <a:avLst/>
          </a:prstGeom>
        </p:spPr>
        <p:txBody>
          <a:bodyPr wrap="square">
            <a:spAutoFit/>
          </a:bodyPr>
          <a:lstStyle/>
          <a:p>
            <a:r>
              <a:rPr lang="en-US" sz="2800" dirty="0"/>
              <a:t>Example! </a:t>
            </a:r>
            <a:r>
              <a:rPr lang="en-US" dirty="0">
                <a:hlinkClick r:id="rId2"/>
              </a:rPr>
              <a:t>https://github.com/keras-team/keras/blob/master/keras/applications/vgg16.py</a:t>
            </a:r>
            <a:r>
              <a:rPr lang="en-US" dirty="0"/>
              <a:t> </a:t>
            </a:r>
          </a:p>
        </p:txBody>
      </p:sp>
    </p:spTree>
    <p:extLst>
      <p:ext uri="{BB962C8B-B14F-4D97-AF65-F5344CB8AC3E}">
        <p14:creationId xmlns:p14="http://schemas.microsoft.com/office/powerpoint/2010/main" val="26714450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EBF2E9-BFC5-3240-A51F-34397277C2C8}"/>
              </a:ext>
            </a:extLst>
          </p:cNvPr>
          <p:cNvSpPr>
            <a:spLocks noGrp="1"/>
          </p:cNvSpPr>
          <p:nvPr>
            <p:ph type="title"/>
          </p:nvPr>
        </p:nvSpPr>
        <p:spPr/>
        <p:txBody>
          <a:bodyPr/>
          <a:lstStyle/>
          <a:p>
            <a:r>
              <a:rPr lang="en-US" dirty="0"/>
              <a:t>Tuning</a:t>
            </a:r>
          </a:p>
        </p:txBody>
      </p:sp>
      <p:sp>
        <p:nvSpPr>
          <p:cNvPr id="3" name="Content Placeholder 2">
            <a:extLst>
              <a:ext uri="{FF2B5EF4-FFF2-40B4-BE49-F238E27FC236}">
                <a16:creationId xmlns:a16="http://schemas.microsoft.com/office/drawing/2014/main" id="{2DDC9C65-695E-0C45-9A99-01DCD9C4E992}"/>
              </a:ext>
            </a:extLst>
          </p:cNvPr>
          <p:cNvSpPr>
            <a:spLocks noGrp="1"/>
          </p:cNvSpPr>
          <p:nvPr>
            <p:ph idx="1"/>
          </p:nvPr>
        </p:nvSpPr>
        <p:spPr>
          <a:xfrm>
            <a:off x="838200" y="1825625"/>
            <a:ext cx="5861364" cy="4351338"/>
          </a:xfrm>
        </p:spPr>
        <p:txBody>
          <a:bodyPr>
            <a:normAutofit fontScale="77500" lnSpcReduction="20000"/>
          </a:bodyPr>
          <a:lstStyle/>
          <a:p>
            <a:r>
              <a:rPr lang="en-US" dirty="0"/>
              <a:t>Receptive field/filter size</a:t>
            </a:r>
          </a:p>
          <a:p>
            <a:r>
              <a:rPr lang="en-US" dirty="0"/>
              <a:t>Stride</a:t>
            </a:r>
          </a:p>
          <a:p>
            <a:r>
              <a:rPr lang="en-US" dirty="0"/>
              <a:t>Zero Padding</a:t>
            </a:r>
          </a:p>
          <a:p>
            <a:r>
              <a:rPr lang="en-US" dirty="0"/>
              <a:t>Activation functions</a:t>
            </a:r>
          </a:p>
          <a:p>
            <a:r>
              <a:rPr lang="en-US" dirty="0"/>
              <a:t>Dropout</a:t>
            </a:r>
          </a:p>
          <a:p>
            <a:r>
              <a:rPr lang="en-US" dirty="0"/>
              <a:t>Momentum</a:t>
            </a:r>
          </a:p>
          <a:p>
            <a:r>
              <a:rPr lang="en-US" dirty="0"/>
              <a:t>Learning rate – optimize with LR annealing or SGD w/restarts</a:t>
            </a:r>
          </a:p>
          <a:p>
            <a:r>
              <a:rPr lang="en-US" dirty="0"/>
              <a:t>Batch normalization</a:t>
            </a:r>
          </a:p>
          <a:p>
            <a:r>
              <a:rPr lang="en-US" dirty="0"/>
              <a:t>Gradient clipping</a:t>
            </a:r>
          </a:p>
          <a:p>
            <a:r>
              <a:rPr lang="en-US" dirty="0"/>
              <a:t>Data augmentation</a:t>
            </a:r>
          </a:p>
          <a:p>
            <a:r>
              <a:rPr lang="en-US" dirty="0"/>
              <a:t>Fine tune existing network - ImageNet</a:t>
            </a:r>
          </a:p>
          <a:p>
            <a:endParaRPr lang="en-US" dirty="0"/>
          </a:p>
        </p:txBody>
      </p:sp>
      <p:sp>
        <p:nvSpPr>
          <p:cNvPr id="4" name="Content Placeholder 2">
            <a:extLst>
              <a:ext uri="{FF2B5EF4-FFF2-40B4-BE49-F238E27FC236}">
                <a16:creationId xmlns:a16="http://schemas.microsoft.com/office/drawing/2014/main" id="{8736D0D3-289C-AB4B-B8F9-F93C082D2BE1}"/>
              </a:ext>
            </a:extLst>
          </p:cNvPr>
          <p:cNvSpPr txBox="1">
            <a:spLocks/>
          </p:cNvSpPr>
          <p:nvPr/>
        </p:nvSpPr>
        <p:spPr>
          <a:xfrm>
            <a:off x="6241610" y="1825625"/>
            <a:ext cx="541020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Glossaries:</a:t>
            </a:r>
          </a:p>
          <a:p>
            <a:pPr lvl="1"/>
            <a:r>
              <a:rPr lang="en-US" dirty="0">
                <a:hlinkClick r:id="rId2"/>
              </a:rPr>
              <a:t>https://deeplearning4j.org/glossary</a:t>
            </a:r>
            <a:endParaRPr lang="en-US" dirty="0"/>
          </a:p>
          <a:p>
            <a:pPr lvl="1"/>
            <a:r>
              <a:rPr lang="en-US" dirty="0">
                <a:hlinkClick r:id="rId3"/>
              </a:rPr>
              <a:t>https://developers.google.com/machine-learning/glossary/</a:t>
            </a:r>
            <a:r>
              <a:rPr lang="en-US" dirty="0"/>
              <a:t> </a:t>
            </a:r>
          </a:p>
          <a:p>
            <a:endParaRPr lang="en-US" dirty="0"/>
          </a:p>
        </p:txBody>
      </p:sp>
    </p:spTree>
    <p:extLst>
      <p:ext uri="{BB962C8B-B14F-4D97-AF65-F5344CB8AC3E}">
        <p14:creationId xmlns:p14="http://schemas.microsoft.com/office/powerpoint/2010/main" val="30488809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409</TotalTime>
  <Words>637</Words>
  <Application>Microsoft Macintosh PowerPoint</Application>
  <PresentationFormat>Widescreen</PresentationFormat>
  <Paragraphs>82</Paragraphs>
  <Slides>11</Slides>
  <Notes>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Intro to Deep Learning</vt:lpstr>
      <vt:lpstr>Neural Networks</vt:lpstr>
      <vt:lpstr>Stochastic Gradient Descent</vt:lpstr>
      <vt:lpstr>Backpropagation</vt:lpstr>
      <vt:lpstr>Image Processing</vt:lpstr>
      <vt:lpstr>Convolutional Neural Nets</vt:lpstr>
      <vt:lpstr>Convolutional Neural Nets</vt:lpstr>
      <vt:lpstr>Common Architectures and Frameworks</vt:lpstr>
      <vt:lpstr>Tuning</vt:lpstr>
      <vt:lpstr>Future things to consider</vt:lpstr>
      <vt:lpstr>References</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Deep Learning</dc:title>
  <dc:creator>Amaral, Victor [USA]</dc:creator>
  <cp:lastModifiedBy>Amaral, Victor [USA]</cp:lastModifiedBy>
  <cp:revision>25</cp:revision>
  <dcterms:created xsi:type="dcterms:W3CDTF">2018-02-03T18:24:00Z</dcterms:created>
  <dcterms:modified xsi:type="dcterms:W3CDTF">2018-02-07T18:41:33Z</dcterms:modified>
</cp:coreProperties>
</file>

<file path=docProps/thumbnail.jpeg>
</file>